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fntdata" ContentType="application/x-fontdata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26" r:id="rId3"/>
    <p:sldId id="303" r:id="rId4"/>
    <p:sldId id="297" r:id="rId5"/>
    <p:sldId id="314" r:id="rId6"/>
    <p:sldId id="327" r:id="rId7"/>
    <p:sldId id="266" r:id="rId8"/>
    <p:sldId id="299" r:id="rId9"/>
    <p:sldId id="324" r:id="rId10"/>
    <p:sldId id="322" r:id="rId11"/>
    <p:sldId id="272" r:id="rId12"/>
    <p:sldId id="328" r:id="rId13"/>
    <p:sldId id="333" r:id="rId14"/>
    <p:sldId id="329" r:id="rId15"/>
    <p:sldId id="332" r:id="rId16"/>
    <p:sldId id="331" r:id="rId17"/>
    <p:sldId id="325" r:id="rId18"/>
    <p:sldId id="323" r:id="rId19"/>
    <p:sldId id="330" r:id="rId20"/>
    <p:sldId id="317" r:id="rId21"/>
    <p:sldId id="319" r:id="rId22"/>
  </p:sldIdLst>
  <p:sldSz cx="9144000" cy="6858000" type="screen4x3"/>
  <p:notesSz cx="6858000" cy="9296400"/>
  <p:embeddedFontLst>
    <p:embeddedFont>
      <p:font typeface="MS PGothic"/>
      <p:regular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AA99"/>
    <a:srgbClr val="FF9900"/>
    <a:srgbClr val="5375AD"/>
    <a:srgbClr val="666666"/>
    <a:srgbClr val="CBCCCC"/>
    <a:srgbClr val="778888"/>
    <a:srgbClr val="359B4C"/>
    <a:srgbClr val="00BBEE"/>
    <a:srgbClr val="FF0000"/>
    <a:srgbClr val="99BE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80" autoAdjust="0"/>
    <p:restoredTop sz="79961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272" y="-104"/>
      </p:cViewPr>
      <p:guideLst>
        <p:guide orient="horz" pos="2159"/>
        <p:guide orient="horz" pos="200"/>
        <p:guide orient="horz" pos="596"/>
        <p:guide orient="horz" pos="797"/>
        <p:guide orient="horz" pos="694"/>
        <p:guide orient="horz" pos="4223"/>
        <p:guide orient="horz" pos="4124"/>
        <p:guide orient="horz" pos="4025"/>
        <p:guide orient="horz" pos="2414"/>
        <p:guide pos="313"/>
        <p:guide pos="5448"/>
        <p:guide pos="2046"/>
        <p:guide pos="3783"/>
        <p:guide pos="5616"/>
        <p:guide pos="159"/>
        <p:guide pos="2845"/>
        <p:guide pos="2915"/>
        <p:guide pos="1977"/>
        <p:guide pos="3714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font" Target="fonts/font1.fntdata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>
                <a:latin typeface="Arial" pitchFamily="34" charset="0"/>
              </a:rPr>
              <a:pPr>
                <a:defRPr/>
              </a:pPr>
              <a:t>2/25/13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12C19A-B064-4A02-B1DD-2674A5B33712}" type="datetime1">
              <a:rPr lang="en-US" smtClean="0"/>
              <a:pPr>
                <a:defRPr/>
              </a:pPr>
              <a:t>2/25/13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57817C-C749-40AE-A5FD-F6A74744A7F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5" charset="-128"/>
        <a:cs typeface="Geneva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848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6"/>
          <p:cNvSpPr txBox="1">
            <a:spLocks noGrp="1" noChangeArrowheads="1"/>
          </p:cNvSpPr>
          <p:nvPr/>
        </p:nvSpPr>
        <p:spPr bwMode="auto">
          <a:xfrm>
            <a:off x="1" y="8829531"/>
            <a:ext cx="2971337" cy="4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8" tIns="46403" rIns="92808" bIns="46403" anchor="b"/>
          <a:lstStyle>
            <a:lvl1pPr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3688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1575" indent="-234950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1475" indent="-234950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33363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" dirty="0">
                <a:latin typeface="Arial" charset="0"/>
              </a:rPr>
              <a:t>Copyright © 2007, SAS Institute Inc. All rights reserved.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010691" name="Rectangle 7"/>
          <p:cNvSpPr txBox="1">
            <a:spLocks noGrp="1" noChangeArrowheads="1"/>
          </p:cNvSpPr>
          <p:nvPr/>
        </p:nvSpPr>
        <p:spPr bwMode="auto">
          <a:xfrm>
            <a:off x="3885120" y="8829531"/>
            <a:ext cx="2971336" cy="4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8" tIns="46403" rIns="92808" bIns="46403" anchor="b"/>
          <a:lstStyle>
            <a:lvl1pPr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3688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1575" indent="-234950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1475" indent="-234950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33363" defTabSz="9366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33363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4B753913-9661-4592-B4D6-667E4BB07CE4}" type="slidenum">
              <a:rPr lang="en-US" sz="1200">
                <a:latin typeface="Arial" pitchFamily="34" charset="0"/>
              </a:rPr>
              <a:pPr algn="r" eaLnBrk="1" hangingPunct="1">
                <a:lnSpc>
                  <a:spcPct val="100000"/>
                </a:lnSpc>
              </a:pPr>
              <a:t>12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1010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10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8" y="4416343"/>
            <a:ext cx="5487326" cy="4182907"/>
          </a:xfrm>
          <a:noFill/>
        </p:spPr>
        <p:txBody>
          <a:bodyPr lIns="92808" tIns="46403" rIns="92808" bIns="4640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B789-0B0B-4931-BF93-D0B8AEF7D60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42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79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6E5D-EDC7-4B19-A65A-5A51A29C3B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32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FAA9-51FA-4F6B-AC6F-9EF5239E7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785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-112" charset="0"/>
              </a:rPr>
              <a:t>Copyright ©</a:t>
            </a:r>
            <a:r>
              <a:rPr lang="en-US" dirty="0" smtClean="0">
                <a:latin typeface="Arial" pitchFamily="-112" charset="0"/>
              </a:rPr>
              <a:t> 2011, </a:t>
            </a:r>
            <a:r>
              <a:rPr lang="en-US" dirty="0">
                <a:latin typeface="Arial" pitchFamily="-112" charset="0"/>
              </a:rPr>
              <a:t>SAS Institute Inc. All rights reserved.</a:t>
            </a:r>
            <a:endParaRPr lang="en-US" dirty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C8108-FC13-DF4F-94D9-47FE693FB76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062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93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-112" charset="0"/>
              </a:rPr>
              <a:t>Copyright ©</a:t>
            </a:r>
            <a:r>
              <a:rPr lang="en-US" dirty="0" smtClean="0">
                <a:latin typeface="Arial" pitchFamily="-112" charset="0"/>
              </a:rPr>
              <a:t> 2011, </a:t>
            </a:r>
            <a:r>
              <a:rPr lang="en-US" dirty="0">
                <a:latin typeface="Arial" pitchFamily="-112" charset="0"/>
              </a:rPr>
              <a:t>SAS Institute Inc. All rights reserved.</a:t>
            </a:r>
            <a:endParaRPr lang="en-US" dirty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C8108-FC13-DF4F-94D9-47FE693FB76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80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97490-534A-4C63-A19C-987FED6BF324}" type="slidenum">
              <a:rPr lang="en-US"/>
              <a:pPr/>
              <a:t>6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24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27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2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ver Slide_Top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5633930" y="4156127"/>
            <a:ext cx="3074395" cy="2060440"/>
            <a:chOff x="5701703" y="682760"/>
            <a:chExt cx="3074395" cy="2060440"/>
          </a:xfrm>
        </p:grpSpPr>
        <p:sp>
          <p:nvSpPr>
            <p:cNvPr id="13" name="Freeform 12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494508" y="311727"/>
            <a:ext cx="2183719" cy="635721"/>
            <a:chOff x="448031" y="5788818"/>
            <a:chExt cx="2183719" cy="635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9" y="4292594"/>
            <a:ext cx="4075112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cxnSp>
        <p:nvCxnSpPr>
          <p:cNvPr id="15" name="Straight Connector 9"/>
          <p:cNvCxnSpPr>
            <a:cxnSpLocks noChangeShapeType="1"/>
          </p:cNvCxnSpPr>
          <p:nvPr userDrawn="1"/>
        </p:nvCxnSpPr>
        <p:spPr bwMode="auto">
          <a:xfrm>
            <a:off x="496888" y="1102300"/>
            <a:ext cx="8647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07288" y="799865"/>
            <a:ext cx="2528887" cy="171805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96888" y="5363320"/>
            <a:ext cx="4075112" cy="46756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000" b="0" kern="1200" spc="0" baseline="0" dirty="0" smtClean="0">
                <a:solidFill>
                  <a:schemeClr val="bg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" name="Picture 19" descr="AccentureAnalytics_word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6062" y="3669327"/>
            <a:ext cx="2383264" cy="3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89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8" y="749080"/>
            <a:ext cx="8151812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3900"/>
              </a:lnSpc>
              <a:defRPr sz="36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1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8" y="748800"/>
            <a:ext cx="8151812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3900"/>
              </a:lnSpc>
              <a:defRPr sz="3600" b="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18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8" y="748800"/>
            <a:ext cx="8151812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3900"/>
              </a:lnSpc>
              <a:defRPr sz="3600" b="0" spc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88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srgbClr val="858789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b="0" dirty="0" smtClean="0">
                <a:solidFill>
                  <a:srgbClr val="858789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900" b="0" dirty="0">
                <a:solidFill>
                  <a:srgbClr val="858789"/>
                </a:solidFill>
                <a:latin typeface="Arial" pitchFamily="34" charset="0"/>
                <a:cs typeface="Arial" pitchFamily="34" charset="0"/>
              </a:rPr>
              <a:t>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900" b="0" smtClean="0">
                <a:solidFill>
                  <a:srgbClr val="858789"/>
                </a:solidFill>
                <a:latin typeface="Arial" pitchFamily="34" charset="0"/>
                <a:cs typeface="Arial" pitchFamily="34" charset="0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900" b="0" dirty="0">
              <a:solidFill>
                <a:srgbClr val="8587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31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iStock_000005649273Large"/>
          <p:cNvPicPr>
            <a:picLocks noChangeAspect="1" noChangeArrowheads="1"/>
          </p:cNvPicPr>
          <p:nvPr userDrawn="1"/>
        </p:nvPicPr>
        <p:blipFill>
          <a:blip r:embed="rId2" cstate="print"/>
          <a:srcRect r="12051"/>
          <a:stretch>
            <a:fillRect/>
          </a:stretch>
        </p:blipFill>
        <p:spPr bwMode="auto">
          <a:xfrm>
            <a:off x="7386638" y="25400"/>
            <a:ext cx="1757362" cy="1417638"/>
          </a:xfrm>
          <a:prstGeom prst="rect">
            <a:avLst/>
          </a:prstGeom>
          <a:noFill/>
        </p:spPr>
      </p:pic>
      <p:sp>
        <p:nvSpPr>
          <p:cNvPr id="6" name="Line 93"/>
          <p:cNvSpPr>
            <a:spLocks noChangeShapeType="1"/>
          </p:cNvSpPr>
          <p:nvPr userDrawn="1"/>
        </p:nvSpPr>
        <p:spPr bwMode="gray">
          <a:xfrm>
            <a:off x="0" y="1138238"/>
            <a:ext cx="914082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1B784-778D-46DF-9DA4-2FC7470B99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Copyright © 2013 Accenture  All rights reserved.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7709" y="504497"/>
            <a:ext cx="7252084" cy="6066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16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52033"/>
            <a:ext cx="8151900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96800" y="1645285"/>
            <a:ext cx="8151900" cy="4744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68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89" y="1152033"/>
            <a:ext cx="4019550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96889" y="1645285"/>
            <a:ext cx="4019550" cy="4744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627563" y="1152033"/>
            <a:ext cx="4021137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4627563" y="1645285"/>
            <a:ext cx="4021137" cy="4744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216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52033"/>
            <a:ext cx="8151900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96801" y="1645285"/>
            <a:ext cx="4019638" cy="4744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4627563" y="1645285"/>
            <a:ext cx="4021137" cy="47444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7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96800" y="1162003"/>
            <a:ext cx="8151900" cy="52571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03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93047" y="1160717"/>
            <a:ext cx="4023391" cy="52584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4627563" y="1160717"/>
            <a:ext cx="4021138" cy="5258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597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52033"/>
            <a:ext cx="8151900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165194"/>
            <a:ext cx="8151812" cy="52698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00" y="0"/>
            <a:ext cx="8151900" cy="1002979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7164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496888" y="1102300"/>
            <a:ext cx="86456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6800" y="6546849"/>
            <a:ext cx="2895600" cy="157164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9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0" r:id="rId2"/>
    <p:sldLayoutId id="2147483728" r:id="rId3"/>
    <p:sldLayoutId id="2147483731" r:id="rId4"/>
    <p:sldLayoutId id="2147483721" r:id="rId5"/>
    <p:sldLayoutId id="2147483725" r:id="rId6"/>
    <p:sldLayoutId id="2147483726" r:id="rId7"/>
    <p:sldLayoutId id="2147483727" r:id="rId8"/>
    <p:sldLayoutId id="2147483729" r:id="rId9"/>
    <p:sldLayoutId id="2147483723" r:id="rId10"/>
    <p:sldLayoutId id="2147483724" r:id="rId11"/>
    <p:sldLayoutId id="2147483730" r:id="rId12"/>
    <p:sldLayoutId id="2147483734" r:id="rId13"/>
    <p:sldLayoutId id="214748373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600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263525" indent="-26352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1pPr>
      <a:lvl2pPr marL="538163" indent="-27463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2pPr>
      <a:lvl3pPr marL="803275" indent="-2651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3pPr>
      <a:lvl4pPr marL="1076325" indent="-2730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4pPr>
      <a:lvl5pPr marL="1341438" indent="-2651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hyperlink" Target="http://images.google.com/imgres?imgurl=http://media.marketwire.com/attachments/200705/336671_Nielsen_logo.JPG&amp;imgrefurl=http://www.marketwire.com/press-release/Nielsen-Claritas-915924.html&amp;usg=__RKj-_2Ib5jJEaDYvT1ogYQqiy1Q=&amp;h=120&amp;w=298&amp;sz=6&amp;hl=en&amp;start=1&amp;sig2=U5cUXFyPLfDF6WHuQ4JWJw&amp;um=1&amp;itbs=1&amp;tbnid=eB71_Y9XYdNiZM:&amp;tbnh=47&amp;tbnw=116&amp;prev=/images?q=Nielsen+Claritas&amp;um=1&amp;hl=en&amp;rls=com.microsoft:*&amp;tbs=isch:1&amp;ei=PzqQS5LXJ4KW8Ab0zOn2BA" TargetMode="External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7.intellisurvey.com/run/rn01166572?pan=104" TargetMode="External"/><Relationship Id="rId4" Type="http://schemas.openxmlformats.org/officeDocument/2006/relationships/hyperlink" Target="mailto:jeanne.g.harris@accenture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4292594"/>
            <a:ext cx="4019549" cy="996950"/>
          </a:xfrm>
        </p:spPr>
        <p:txBody>
          <a:bodyPr/>
          <a:lstStyle/>
          <a:p>
            <a:r>
              <a:rPr lang="en-AU" sz="2800" dirty="0" smtClean="0"/>
              <a:t>Getting Big Benefits from Big Data</a:t>
            </a:r>
            <a:endParaRPr lang="en-A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Jeanne </a:t>
            </a:r>
            <a:r>
              <a:rPr lang="en-AU" dirty="0" smtClean="0"/>
              <a:t>G. Harris</a:t>
            </a:r>
          </a:p>
          <a:p>
            <a:r>
              <a:rPr lang="en-AU" dirty="0" smtClean="0"/>
              <a:t>Jeanne.g.harris@accenture.com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3946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96800" y="2645765"/>
            <a:ext cx="8151900" cy="237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your passion for big data into topics that have a major impact on business </a:t>
            </a:r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6800" y="1162003"/>
            <a:ext cx="8151900" cy="11799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/>
              <a:t>Are you providing insights into the top 10 decisions in your organization?  </a:t>
            </a:r>
          </a:p>
          <a:p>
            <a:pPr>
              <a:spcAft>
                <a:spcPts val="1200"/>
              </a:spcAft>
            </a:pPr>
            <a:r>
              <a:rPr lang="en-AU" dirty="0"/>
              <a:t>Are you creating innovative data-enabled products and  services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7470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96888" y="1148605"/>
            <a:ext cx="4019550" cy="5241083"/>
          </a:xfrm>
        </p:spPr>
        <p:txBody>
          <a:bodyPr/>
          <a:lstStyle/>
          <a:p>
            <a:pPr marL="268288" indent="-268288" eaLnBrk="0" hangingPunct="0">
              <a:spcBef>
                <a:spcPct val="20000"/>
              </a:spcBef>
              <a:defRPr/>
            </a:pPr>
            <a:r>
              <a:rPr lang="en-US" dirty="0"/>
              <a:t>Passionate advocate of data-driven decisions</a:t>
            </a:r>
          </a:p>
          <a:p>
            <a:pPr lvl="1" indent="-2476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dirty="0"/>
              <a:t>Set a hands-on example</a:t>
            </a:r>
          </a:p>
          <a:p>
            <a:pPr lvl="1" indent="-2476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dirty="0"/>
              <a:t>Insist on objective evidence before making decisions</a:t>
            </a:r>
          </a:p>
          <a:p>
            <a:pPr lvl="1" indent="-2476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dirty="0"/>
              <a:t>Apply rigorous logic without bias</a:t>
            </a:r>
          </a:p>
          <a:p>
            <a:pPr lvl="1" indent="-2476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dirty="0"/>
              <a:t>Challenge outdated assumptions</a:t>
            </a:r>
          </a:p>
          <a:p>
            <a:pPr lvl="1" indent="-2476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/>
            </a:pPr>
            <a:r>
              <a:rPr lang="en-US" dirty="0"/>
              <a:t>Use data for innovation</a:t>
            </a:r>
          </a:p>
          <a:p>
            <a:r>
              <a:rPr lang="en-AU" dirty="0"/>
              <a:t>Hire (very) smart people</a:t>
            </a:r>
          </a:p>
          <a:p>
            <a:r>
              <a:rPr lang="en-AU" dirty="0"/>
              <a:t>Sign up for results</a:t>
            </a:r>
          </a:p>
          <a:p>
            <a:r>
              <a:rPr lang="en-AU" dirty="0"/>
              <a:t>Appreciate the value (and the limitations) of big data analytics.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Behaviors of Great Data-Driven, Analytical Leaders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1463" y="1265237"/>
            <a:ext cx="4017237" cy="1449971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36000" bIns="36000" rtlCol="0" anchor="ctr" anchorCtr="0">
            <a:noAutofit/>
          </a:bodyPr>
          <a:lstStyle>
            <a:defPPr>
              <a:defRPr lang="en-US"/>
            </a:defPPr>
            <a:lvl1pPr marL="0" indent="0">
              <a:defRPr sz="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AU" sz="2400" b="0" dirty="0">
                <a:latin typeface="Arial" pitchFamily="34" charset="0"/>
                <a:ea typeface="Arial" pitchFamily="-105" charset="-52"/>
                <a:cs typeface="Arial" pitchFamily="34" charset="0"/>
              </a:rPr>
              <a:t>"In God we trust. All others must bring data.” </a:t>
            </a:r>
            <a:endParaRPr lang="en-US" sz="2400" b="0" dirty="0">
              <a:latin typeface="Arial" pitchFamily="34" charset="0"/>
              <a:ea typeface="Arial" pitchFamily="-105" charset="-52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0" dirty="0">
                <a:latin typeface="Arial" pitchFamily="34" charset="0"/>
                <a:ea typeface="Arial" pitchFamily="-105" charset="-52"/>
                <a:cs typeface="Arial" pitchFamily="34" charset="0"/>
              </a:rPr>
              <a:t>– W. Edwards Deming</a:t>
            </a:r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4627562" y="3017086"/>
            <a:ext cx="4242117" cy="32617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accent2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marL="538163" indent="-2746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2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marL="803275" indent="-2651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marL="1076325" indent="-2730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2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marL="1341438" indent="-2651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accent4"/>
                </a:solidFill>
              </a:rPr>
              <a:t>“</a:t>
            </a:r>
            <a:r>
              <a:rPr lang="en-AU" dirty="0">
                <a:solidFill>
                  <a:srgbClr val="00AA99"/>
                </a:solidFill>
              </a:rPr>
              <a:t>Do we think or do we know</a:t>
            </a:r>
            <a:r>
              <a:rPr lang="en-AU" dirty="0" smtClean="0">
                <a:solidFill>
                  <a:srgbClr val="00AA99"/>
                </a:solidFill>
              </a:rPr>
              <a:t>?”</a:t>
            </a:r>
            <a:br>
              <a:rPr lang="en-AU" dirty="0" smtClean="0">
                <a:solidFill>
                  <a:srgbClr val="00AA99"/>
                </a:solidFill>
              </a:rPr>
            </a:br>
            <a:endParaRPr lang="en-AU" dirty="0">
              <a:solidFill>
                <a:srgbClr val="00AA99"/>
              </a:solidFill>
            </a:endParaRPr>
          </a:p>
          <a:p>
            <a:r>
              <a:rPr lang="en-AU" dirty="0">
                <a:solidFill>
                  <a:schemeClr val="accent4"/>
                </a:solidFill>
              </a:rPr>
              <a:t>“Vision and analytics are not mutually </a:t>
            </a:r>
            <a:r>
              <a:rPr lang="en-AU" dirty="0" smtClean="0">
                <a:solidFill>
                  <a:schemeClr val="accent4"/>
                </a:solidFill>
              </a:rPr>
              <a:t>exclusive paradigms</a:t>
            </a:r>
            <a:r>
              <a:rPr lang="en-AU" dirty="0">
                <a:solidFill>
                  <a:schemeClr val="accent4"/>
                </a:solidFill>
              </a:rPr>
              <a:t>.”</a:t>
            </a:r>
          </a:p>
          <a:p>
            <a:r>
              <a:rPr lang="en-AU" sz="1600" dirty="0">
                <a:solidFill>
                  <a:schemeClr val="tx2"/>
                </a:solidFill>
              </a:rPr>
              <a:t>Gary </a:t>
            </a:r>
            <a:r>
              <a:rPr lang="en-AU" sz="1600" dirty="0" err="1">
                <a:solidFill>
                  <a:schemeClr val="tx2"/>
                </a:solidFill>
              </a:rPr>
              <a:t>Loveman</a:t>
            </a:r>
            <a:endParaRPr lang="en-AU" sz="16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2"/>
                </a:solidFill>
              </a:rPr>
              <a:t>Chairman of the Board, </a:t>
            </a:r>
            <a:br>
              <a:rPr lang="en-AU" sz="1400" dirty="0">
                <a:solidFill>
                  <a:schemeClr val="tx2"/>
                </a:solidFill>
              </a:rPr>
            </a:br>
            <a:r>
              <a:rPr lang="en-AU" sz="1400" dirty="0">
                <a:solidFill>
                  <a:schemeClr val="tx2"/>
                </a:solidFill>
              </a:rPr>
              <a:t>President and CEO</a:t>
            </a:r>
            <a:br>
              <a:rPr lang="en-AU" sz="1400" dirty="0">
                <a:solidFill>
                  <a:schemeClr val="tx2"/>
                </a:solidFill>
              </a:rPr>
            </a:br>
            <a:r>
              <a:rPr lang="en-AU" sz="1400" dirty="0">
                <a:solidFill>
                  <a:schemeClr val="tx2"/>
                </a:solidFill>
              </a:rPr>
              <a:t>Caesar's Entertainment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37704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6801" y="1152033"/>
            <a:ext cx="4019638" cy="508000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40% </a:t>
            </a:r>
            <a:r>
              <a:rPr lang="en-AU" dirty="0"/>
              <a:t>of major business decisions are not based not on data, but on “gut instinct” </a:t>
            </a:r>
          </a:p>
          <a:p>
            <a:r>
              <a:rPr lang="en-AU" dirty="0">
                <a:solidFill>
                  <a:schemeClr val="tx2"/>
                </a:solidFill>
              </a:rPr>
              <a:t>– Accenture research</a:t>
            </a:r>
          </a:p>
          <a:p>
            <a:endParaRPr lang="en-AU" dirty="0"/>
          </a:p>
        </p:txBody>
      </p:sp>
      <p:sp>
        <p:nvSpPr>
          <p:cNvPr id="1009667" name="Rectangle 16"/>
          <p:cNvSpPr>
            <a:spLocks noGrp="1" noChangeArrowheads="1"/>
          </p:cNvSpPr>
          <p:nvPr>
            <p:ph sz="quarter" idx="11"/>
          </p:nvPr>
        </p:nvSpPr>
        <p:spPr>
          <a:xfrm>
            <a:off x="496800" y="2904565"/>
            <a:ext cx="4019638" cy="3485123"/>
          </a:xfrm>
        </p:spPr>
        <p:txBody>
          <a:bodyPr/>
          <a:lstStyle/>
          <a:p>
            <a:r>
              <a:rPr lang="en-US" dirty="0" smtClean="0"/>
              <a:t>Extensive evidence that having experts is good, but experts using analytics is much better.</a:t>
            </a:r>
          </a:p>
          <a:p>
            <a:r>
              <a:rPr lang="en-US" dirty="0" smtClean="0"/>
              <a:t>Statistical predictions consistently outperform “gut based” predictions. </a:t>
            </a:r>
          </a:p>
          <a:p>
            <a:r>
              <a:rPr lang="en-US" dirty="0" smtClean="0"/>
              <a:t>Expert intuition is best only when there is little time, limited data and few variables.</a:t>
            </a:r>
            <a:endParaRPr lang="en-US" dirty="0"/>
          </a:p>
        </p:txBody>
      </p:sp>
      <p:sp>
        <p:nvSpPr>
          <p:cNvPr id="1009666" name="AutoShap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Many managers remain unconvinced that data is key to gaining insights, making decisions and improving performance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353DF7-2949-4A19-AF75-F7853F7C7AB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096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627563" y="1265238"/>
            <a:ext cx="4021138" cy="51244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9669" name="AutoShape 5"/>
          <p:cNvSpPr>
            <a:spLocks noChangeArrowheads="1"/>
          </p:cNvSpPr>
          <p:nvPr/>
        </p:nvSpPr>
        <p:spPr bwMode="auto">
          <a:xfrm>
            <a:off x="4877484" y="1897874"/>
            <a:ext cx="3455304" cy="3510897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3825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JBWServer\Shared\Clients\Presentations\Accenture\Laurie Schiro - 13-0592 - Strata Deck updates\Working Files\_comping images\15531158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b="13303"/>
          <a:stretch/>
        </p:blipFill>
        <p:spPr bwMode="auto">
          <a:xfrm flipH="1">
            <a:off x="4853352" y="1242083"/>
            <a:ext cx="4318027" cy="56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managerial literacies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96800" y="1131523"/>
            <a:ext cx="5399175" cy="52571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/>
                </a:solidFill>
              </a:rPr>
              <a:t>Data</a:t>
            </a:r>
          </a:p>
          <a:p>
            <a:pPr>
              <a:spcAft>
                <a:spcPts val="600"/>
              </a:spcAft>
            </a:pPr>
            <a:r>
              <a:rPr lang="en-US" dirty="0"/>
              <a:t>Astute at finding, manipulating, managing, and </a:t>
            </a:r>
            <a:r>
              <a:rPr lang="en-US" dirty="0" smtClean="0"/>
              <a:t>interpreting </a:t>
            </a:r>
            <a:r>
              <a:rPr lang="en-US" dirty="0"/>
              <a:t>all kinds of data 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Experimental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Willing and able to apply the principles of scientific experimentation to business.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/>
                </a:solidFill>
              </a:rPr>
              <a:t>Numerate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Adept at the interpretation and use of numeric data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Appreciation for quantitative methods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0443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00" y="0"/>
            <a:ext cx="8388120" cy="1002979"/>
          </a:xfrm>
        </p:spPr>
        <p:txBody>
          <a:bodyPr/>
          <a:lstStyle/>
          <a:p>
            <a:r>
              <a:rPr lang="en-US" dirty="0" smtClean="0"/>
              <a:t>We must prepare our workforce for a data-driven future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6800" y="1162003"/>
            <a:ext cx="8388120" cy="5257182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>
                <a:solidFill>
                  <a:srgbClr val="00AA99"/>
                </a:solidFill>
              </a:rPr>
              <a:t>“Data modeling, simulation, and other digital tools are reshaping how we innovate." </a:t>
            </a:r>
          </a:p>
          <a:p>
            <a:pPr marL="0" indent="0">
              <a:buNone/>
            </a:pPr>
            <a:r>
              <a:rPr lang="en-US" sz="1800" dirty="0"/>
              <a:t>Bob McDonald, CEO, Procter &amp; Gamble</a:t>
            </a:r>
          </a:p>
          <a:p>
            <a:pPr marL="0" lvl="1" indent="0">
              <a:buNone/>
            </a:pPr>
            <a:r>
              <a:rPr lang="en-AU" sz="2400" dirty="0" smtClean="0">
                <a:solidFill>
                  <a:schemeClr val="accent4"/>
                </a:solidFill>
              </a:rPr>
              <a:t>My organization lacks the </a:t>
            </a:r>
            <a:r>
              <a:rPr lang="en-AU" sz="2400" dirty="0">
                <a:solidFill>
                  <a:schemeClr val="accent4"/>
                </a:solidFill>
              </a:rPr>
              <a:t>skills </a:t>
            </a:r>
            <a:r>
              <a:rPr lang="en-AU" sz="2400" dirty="0" smtClean="0">
                <a:solidFill>
                  <a:schemeClr val="accent4"/>
                </a:solidFill>
              </a:rPr>
              <a:t>needed </a:t>
            </a:r>
            <a:r>
              <a:rPr lang="en-AU" sz="2400" dirty="0">
                <a:solidFill>
                  <a:schemeClr val="accent4"/>
                </a:solidFill>
              </a:rPr>
              <a:t>to leverage big data. </a:t>
            </a:r>
            <a:r>
              <a:rPr lang="en-US" sz="3200" b="1" dirty="0">
                <a:solidFill>
                  <a:schemeClr val="accent4"/>
                </a:solidFill>
              </a:rPr>
              <a:t> </a:t>
            </a:r>
            <a:endParaRPr lang="en-AU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AU" sz="5400" dirty="0" smtClean="0">
                <a:solidFill>
                  <a:srgbClr val="FF0000"/>
                </a:solidFill>
              </a:rPr>
              <a:t>60%</a:t>
            </a:r>
            <a:r>
              <a:rPr lang="en-AU" sz="5400" dirty="0">
                <a:solidFill>
                  <a:srgbClr val="FF0000"/>
                </a:solidFill>
              </a:rPr>
              <a:t> </a:t>
            </a:r>
            <a:r>
              <a:rPr lang="en-US" sz="1000" dirty="0" smtClean="0"/>
              <a:t>Avanade Survey, 2012</a:t>
            </a:r>
          </a:p>
          <a:p>
            <a:pPr marL="0" indent="-11113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Capability </a:t>
            </a:r>
            <a:r>
              <a:rPr lang="en-US" sz="2800" dirty="0">
                <a:solidFill>
                  <a:schemeClr val="accent2"/>
                </a:solidFill>
              </a:rPr>
              <a:t>Development:</a:t>
            </a:r>
          </a:p>
          <a:p>
            <a:r>
              <a:rPr lang="en-US" dirty="0"/>
              <a:t>Hire </a:t>
            </a:r>
            <a:r>
              <a:rPr lang="en-US" dirty="0" smtClean="0"/>
              <a:t>a </a:t>
            </a:r>
            <a:r>
              <a:rPr lang="en-US" dirty="0"/>
              <a:t>different kind of managerial </a:t>
            </a:r>
            <a:r>
              <a:rPr lang="en-US" dirty="0" smtClean="0"/>
              <a:t>cadre</a:t>
            </a:r>
          </a:p>
          <a:p>
            <a:r>
              <a:rPr lang="en-US" dirty="0" smtClean="0"/>
              <a:t>Changes to job design, career planning and development</a:t>
            </a:r>
            <a:endParaRPr lang="en-US" dirty="0"/>
          </a:p>
          <a:p>
            <a:r>
              <a:rPr lang="en-US" dirty="0"/>
              <a:t>Provide training to build skills and understanding</a:t>
            </a:r>
          </a:p>
          <a:p>
            <a:r>
              <a:rPr lang="en-US" dirty="0"/>
              <a:t>Bring smart tools out of the ivory tower</a:t>
            </a:r>
          </a:p>
          <a:p>
            <a:r>
              <a:rPr lang="en-US" dirty="0"/>
              <a:t>Embed data driven analysis into business processes and applications</a:t>
            </a:r>
          </a:p>
          <a:p>
            <a:pPr marL="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0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information workers to avoid common errors and make better data-driven decisions.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Logic Errors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Not recognizing when a decision is needed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Asking the wrong question or improper </a:t>
            </a:r>
            <a:r>
              <a:rPr lang="en-US" dirty="0"/>
              <a:t>framing</a:t>
            </a:r>
          </a:p>
          <a:p>
            <a:pPr>
              <a:spcBef>
                <a:spcPts val="900"/>
              </a:spcBef>
            </a:pPr>
            <a:r>
              <a:rPr lang="en-US" dirty="0"/>
              <a:t>Bad </a:t>
            </a:r>
            <a:r>
              <a:rPr lang="en-US" dirty="0" smtClean="0"/>
              <a:t>assumptions and failing to test them</a:t>
            </a:r>
          </a:p>
          <a:p>
            <a:pPr>
              <a:spcBef>
                <a:spcPts val="900"/>
              </a:spcBef>
            </a:pPr>
            <a:r>
              <a:rPr lang="en-US" dirty="0"/>
              <a:t>Over-simplification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Withholding data/insights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Gaming they data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Failing to consider alternatives or interpret the data correctly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Process Errors</a:t>
            </a:r>
          </a:p>
          <a:p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627563" y="1654616"/>
            <a:ext cx="4021137" cy="4744403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Inaccurate analysis</a:t>
            </a:r>
          </a:p>
          <a:p>
            <a:pPr>
              <a:spcBef>
                <a:spcPts val="900"/>
              </a:spcBef>
            </a:pPr>
            <a:r>
              <a:rPr lang="en-AU" dirty="0" smtClean="0"/>
              <a:t>Careless </a:t>
            </a:r>
            <a:r>
              <a:rPr lang="en-AU" dirty="0"/>
              <a:t>mistakes </a:t>
            </a:r>
            <a:endParaRPr lang="en-AU" dirty="0" smtClean="0"/>
          </a:p>
          <a:p>
            <a:pPr>
              <a:spcBef>
                <a:spcPts val="900"/>
              </a:spcBef>
            </a:pPr>
            <a:r>
              <a:rPr lang="en-AU" dirty="0" smtClean="0"/>
              <a:t>Bias for gut based decisions</a:t>
            </a:r>
            <a:endParaRPr lang="en-AU" dirty="0"/>
          </a:p>
          <a:p>
            <a:pPr>
              <a:spcBef>
                <a:spcPts val="900"/>
              </a:spcBef>
            </a:pPr>
            <a:r>
              <a:rPr lang="en-US" dirty="0"/>
              <a:t>Bottlenecks/organization/ network dysfunction</a:t>
            </a:r>
          </a:p>
          <a:p>
            <a:pPr>
              <a:spcBef>
                <a:spcPts val="900"/>
              </a:spcBef>
            </a:pPr>
            <a:r>
              <a:rPr lang="en-AU" dirty="0" smtClean="0"/>
              <a:t>Incorrect </a:t>
            </a:r>
            <a:r>
              <a:rPr lang="en-AU" dirty="0"/>
              <a:t>or insufficient decision-making criteria</a:t>
            </a:r>
          </a:p>
          <a:p>
            <a:pPr>
              <a:spcBef>
                <a:spcPts val="900"/>
              </a:spcBef>
            </a:pPr>
            <a:r>
              <a:rPr lang="en-US" dirty="0"/>
              <a:t>Inadequate criteria </a:t>
            </a:r>
            <a:br>
              <a:rPr lang="en-US" dirty="0"/>
            </a:br>
            <a:r>
              <a:rPr lang="en-US" dirty="0"/>
              <a:t>(legal, ethical, strategic, financial, etc</a:t>
            </a:r>
            <a:r>
              <a:rPr lang="en-US" dirty="0" smtClean="0"/>
              <a:t>.)</a:t>
            </a:r>
          </a:p>
          <a:p>
            <a:pPr>
              <a:spcBef>
                <a:spcPts val="900"/>
              </a:spcBef>
            </a:pPr>
            <a:r>
              <a:rPr lang="en-AU" dirty="0" smtClean="0"/>
              <a:t>Too late to matter</a:t>
            </a:r>
            <a:endParaRPr lang="en-AU" dirty="0"/>
          </a:p>
          <a:p>
            <a:pPr>
              <a:spcBef>
                <a:spcPts val="900"/>
              </a:spcBef>
            </a:pPr>
            <a:r>
              <a:rPr lang="en-US" dirty="0"/>
              <a:t>Analysis </a:t>
            </a:r>
            <a:r>
              <a:rPr lang="en-US" dirty="0" smtClean="0"/>
              <a:t>paralysis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93113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86196-D6C0-447C-ADC6-B5754A5C4E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Data is a strategic asset, so start treating it like one.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AA99"/>
                </a:solidFill>
              </a:rPr>
              <a:t>How must the traditional IT perspective evolve for big data?  </a:t>
            </a:r>
            <a:endParaRPr lang="en-US" sz="2400" dirty="0">
              <a:solidFill>
                <a:srgbClr val="00AA99"/>
              </a:solidFill>
            </a:endParaRPr>
          </a:p>
        </p:txBody>
      </p:sp>
      <p:pic>
        <p:nvPicPr>
          <p:cNvPr id="4098" name="Picture 2" descr="http://www.starstore.com/acatalog/iceberg-poster.jpg"/>
          <p:cNvPicPr>
            <a:picLocks noChangeAspect="1" noChangeArrowheads="1"/>
          </p:cNvPicPr>
          <p:nvPr/>
        </p:nvPicPr>
        <p:blipFill rotWithShape="1">
          <a:blip r:embed="rId3"/>
          <a:srcRect l="1671" t="1233" r="906"/>
          <a:stretch/>
        </p:blipFill>
        <p:spPr bwMode="auto">
          <a:xfrm>
            <a:off x="496889" y="1265238"/>
            <a:ext cx="8151812" cy="504676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5170137" y="1344564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Business decisions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67739" y="1704564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Analytics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67739" y="4875653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Master data management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99127" y="1831442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access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05513" y="3630181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governance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05513" y="4583812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security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67739" y="3040740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quality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05513" y="2728979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integration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67739" y="3958197"/>
            <a:ext cx="1670749" cy="7200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4"/>
                </a:solidFill>
              </a:rPr>
              <a:t>Data semantics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3138488" y="2064564"/>
            <a:ext cx="662652" cy="0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rot="10800000" flipV="1">
            <a:off x="4516439" y="1704564"/>
            <a:ext cx="653698" cy="126878"/>
          </a:xfrm>
          <a:prstGeom prst="bentConnector3">
            <a:avLst>
              <a:gd name="adj1" fmla="val 100503"/>
            </a:avLst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>
            <a:off x="5170137" y="2191442"/>
            <a:ext cx="1728990" cy="0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1"/>
          </p:cNvCxnSpPr>
          <p:nvPr/>
        </p:nvCxnSpPr>
        <p:spPr>
          <a:xfrm flipH="1">
            <a:off x="5063305" y="3088979"/>
            <a:ext cx="942208" cy="0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rot="10800000">
            <a:off x="4843289" y="4583812"/>
            <a:ext cx="1162224" cy="3600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</p:cNvCxnSpPr>
          <p:nvPr/>
        </p:nvCxnSpPr>
        <p:spPr>
          <a:xfrm flipV="1">
            <a:off x="3138488" y="4948519"/>
            <a:ext cx="1132298" cy="287134"/>
          </a:xfrm>
          <a:prstGeom prst="bentConnector3">
            <a:avLst>
              <a:gd name="adj1" fmla="val 99404"/>
            </a:avLst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3138488" y="4318197"/>
            <a:ext cx="820326" cy="0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516438" y="4000130"/>
            <a:ext cx="1489077" cy="1"/>
          </a:xfrm>
          <a:prstGeom prst="straightConnector1">
            <a:avLst/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7"/>
          <p:cNvCxnSpPr/>
          <p:nvPr/>
        </p:nvCxnSpPr>
        <p:spPr>
          <a:xfrm rot="16200000" flipH="1">
            <a:off x="3134189" y="3431712"/>
            <a:ext cx="671251" cy="662652"/>
          </a:xfrm>
          <a:prstGeom prst="bentConnector3">
            <a:avLst>
              <a:gd name="adj1" fmla="val -1284"/>
            </a:avLst>
          </a:prstGeom>
          <a:ln w="127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512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is a strategic asset, so organizations need to start treating it like one.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6800" y="1162003"/>
            <a:ext cx="7643555" cy="2346307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dirty="0" smtClean="0">
                <a:solidFill>
                  <a:srgbClr val="00AA99"/>
                </a:solidFill>
              </a:rPr>
              <a:t>If </a:t>
            </a:r>
            <a:r>
              <a:rPr lang="en-AU" sz="2800" dirty="0">
                <a:solidFill>
                  <a:srgbClr val="00AA99"/>
                </a:solidFill>
              </a:rPr>
              <a:t>you don’t have or can’t find the data you need, consider creating it</a:t>
            </a:r>
            <a:r>
              <a:rPr lang="en-AU" sz="2800" dirty="0" smtClean="0">
                <a:solidFill>
                  <a:srgbClr val="00AA99"/>
                </a:solidFill>
              </a:rPr>
              <a:t>.</a:t>
            </a:r>
            <a:endParaRPr lang="en-AU" sz="2800" dirty="0">
              <a:solidFill>
                <a:srgbClr val="00AA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  <p:pic>
        <p:nvPicPr>
          <p:cNvPr id="5125" name="Picture 5" descr="C:\Cloud\Bradley Nixon - 12-3463 - Analytical capabilities Walmart\Working files\Final Images\iStock_000019592995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5315" b="12571"/>
          <a:stretch/>
        </p:blipFill>
        <p:spPr bwMode="auto">
          <a:xfrm>
            <a:off x="6005512" y="3030720"/>
            <a:ext cx="2643187" cy="190610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Cloud\Bradley Nixon - 12-3463 - Analytical capabilities Walmart\Working files\Final Images\iStock_000012107870Larg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2233" b="15783"/>
          <a:stretch/>
        </p:blipFill>
        <p:spPr bwMode="auto">
          <a:xfrm>
            <a:off x="3248025" y="3030721"/>
            <a:ext cx="2647950" cy="190610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Cloud\Bradley Nixon - 12-3463 - Analytical capabilities Walmart\Working files\Final Images\iStock_000019974434Large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4186" b="23658"/>
          <a:stretch/>
        </p:blipFill>
        <p:spPr bwMode="auto">
          <a:xfrm>
            <a:off x="496830" y="3030721"/>
            <a:ext cx="2641658" cy="190610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1242" name="Text Box 6"/>
          <p:cNvSpPr txBox="1">
            <a:spLocks noChangeArrowheads="1"/>
          </p:cNvSpPr>
          <p:nvPr/>
        </p:nvSpPr>
        <p:spPr bwMode="auto">
          <a:xfrm>
            <a:off x="496888" y="5011471"/>
            <a:ext cx="2421194" cy="17878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Wine chemistry</a:t>
            </a:r>
            <a:endParaRPr lang="en-US" sz="1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1243" name="Text Box 10"/>
          <p:cNvSpPr txBox="1">
            <a:spLocks noChangeArrowheads="1"/>
          </p:cNvSpPr>
          <p:nvPr/>
        </p:nvSpPr>
        <p:spPr bwMode="auto">
          <a:xfrm>
            <a:off x="6005512" y="5011471"/>
            <a:ext cx="2421194" cy="17878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Driving behavior</a:t>
            </a:r>
          </a:p>
        </p:txBody>
      </p:sp>
      <p:sp>
        <p:nvSpPr>
          <p:cNvPr id="351244" name="Text Box 4"/>
          <p:cNvSpPr txBox="1">
            <a:spLocks noChangeArrowheads="1"/>
          </p:cNvSpPr>
          <p:nvPr/>
        </p:nvSpPr>
        <p:spPr bwMode="auto">
          <a:xfrm>
            <a:off x="3248025" y="5011471"/>
            <a:ext cx="2421194" cy="17878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Smile Frequency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85705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810062" y="1752600"/>
            <a:ext cx="7768330" cy="4637088"/>
            <a:chOff x="810062" y="1752600"/>
            <a:chExt cx="7768330" cy="4637088"/>
          </a:xfrm>
        </p:grpSpPr>
        <p:sp>
          <p:nvSpPr>
            <p:cNvPr id="7" name="Isosceles Triangle 6"/>
            <p:cNvSpPr/>
            <p:nvPr/>
          </p:nvSpPr>
          <p:spPr>
            <a:xfrm>
              <a:off x="810062" y="1752600"/>
              <a:ext cx="7768330" cy="4637088"/>
            </a:xfrm>
            <a:prstGeom prst="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45815" y="2677212"/>
              <a:ext cx="16968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296" y="3602778"/>
              <a:ext cx="329186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4406" y="4528344"/>
              <a:ext cx="481964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97514" y="5453910"/>
              <a:ext cx="679342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how you can monetize your data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$600B </a:t>
            </a:r>
            <a:r>
              <a:rPr lang="en-AU" dirty="0"/>
              <a:t>– U.S. demand for Information Services by 2015</a:t>
            </a:r>
          </a:p>
          <a:p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522" y="3989401"/>
            <a:ext cx="684344" cy="2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201" y="4557457"/>
            <a:ext cx="851429" cy="2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261" y="4887656"/>
            <a:ext cx="1130958" cy="3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http://t1.gstatic.com/images?q=tbn:eB71_Y9XYdNiZM:http://media.marketwire.com/attachments/200705/336671_Nielsen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9727" y="3494286"/>
            <a:ext cx="821213" cy="362816"/>
          </a:xfrm>
          <a:prstGeom prst="rect">
            <a:avLst/>
          </a:prstGeom>
          <a:noFill/>
        </p:spPr>
      </p:pic>
      <p:pic>
        <p:nvPicPr>
          <p:cNvPr id="16" name="Picture 6" descr="http://bizbox.slate.com/blog/google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816914" y="2238517"/>
            <a:ext cx="742583" cy="52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https://encrypted-tbn0.google.com/images?q=tbn:ANd9GcTWy10UMMmMQEzfXfiv7Yy9b9thjpEWjEyOCagS145_CvZw8Nw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1667" y="3039668"/>
            <a:ext cx="1368688" cy="366984"/>
          </a:xfrm>
          <a:prstGeom prst="rect">
            <a:avLst/>
          </a:prstGeom>
          <a:noFill/>
        </p:spPr>
      </p:pic>
      <p:pic>
        <p:nvPicPr>
          <p:cNvPr id="19" name="Picture 8" descr="https://encrypted-tbn2.google.com/images?q=tbn:ANd9GcQbZ0DsyqG0hOFxxo-QfhPcQ64MBDnl8mr6E7pCI6fVq6p968d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796" y="4456185"/>
            <a:ext cx="413780" cy="337139"/>
          </a:xfrm>
          <a:prstGeom prst="rect">
            <a:avLst/>
          </a:prstGeom>
          <a:noFill/>
        </p:spPr>
      </p:pic>
      <p:pic>
        <p:nvPicPr>
          <p:cNvPr id="20" name="Picture 10" descr="https://encrypted-tbn0.google.com/images?q=tbn:ANd9GcRjiHp1YY_zQochAxiF2-kUdtYRlqIyqk4AHLGqhM4yJENUQSk3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42956" y="2699989"/>
            <a:ext cx="999313" cy="609879"/>
          </a:xfrm>
          <a:prstGeom prst="rect">
            <a:avLst/>
          </a:prstGeom>
          <a:noFill/>
        </p:spPr>
      </p:pic>
      <p:pic>
        <p:nvPicPr>
          <p:cNvPr id="21" name="Picture 12" descr="https://encrypted-tbn2.google.com/images?q=tbn:ANd9GcRhifO5wmAr0Jzoet3ngJp8U-O1973yq27Zg1XZ-2OI3gkpsja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977" y="3792214"/>
            <a:ext cx="1771879" cy="394374"/>
          </a:xfrm>
          <a:prstGeom prst="rect">
            <a:avLst/>
          </a:prstGeom>
          <a:noFill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041" y="3330730"/>
            <a:ext cx="2053032" cy="32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496800" y="6389688"/>
            <a:ext cx="4019638" cy="157164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AU" dirty="0"/>
              <a:t>Source(s): Outsell, Zenith </a:t>
            </a:r>
            <a:r>
              <a:rPr lang="en-AU" dirty="0" err="1"/>
              <a:t>Optimedia</a:t>
            </a:r>
            <a:r>
              <a:rPr lang="en-AU" dirty="0"/>
              <a:t>, Accenture analysis	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231875" y="2259902"/>
            <a:ext cx="3091991" cy="3688413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981056">
            <a:off x="5609069" y="3683147"/>
            <a:ext cx="2415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Increasing Value of Data</a:t>
            </a:r>
            <a:endParaRPr lang="en-AU" sz="16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8693" y="2280589"/>
            <a:ext cx="10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Transact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0092" y="303966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Recommendations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40092" y="39476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Insights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0092" y="485565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Normalized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0092" y="5763649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Raw Data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1762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76E43CD-F644-4AD0-8A66-552146E33D11}" type="slidenum">
              <a:rPr lang="en-US" sz="900" smtClean="0"/>
              <a:pPr algn="r">
                <a:defRPr/>
              </a:pPr>
              <a:t>19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 data and insights into processes to make better decisions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6800" y="1265239"/>
            <a:ext cx="4657913" cy="5124450"/>
            <a:chOff x="1893226" y="1220853"/>
            <a:chExt cx="4900857" cy="5391728"/>
          </a:xfrm>
        </p:grpSpPr>
        <p:pic>
          <p:nvPicPr>
            <p:cNvPr id="26626" name="Picture 2" descr="image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4213" t="10627" r="43500" b="23796"/>
            <a:stretch/>
          </p:blipFill>
          <p:spPr bwMode="auto">
            <a:xfrm>
              <a:off x="1893226" y="1220853"/>
              <a:ext cx="4900857" cy="5391728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1893226" y="4637964"/>
              <a:ext cx="4900857" cy="9001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1255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Four things I learned from Peter </a:t>
            </a:r>
            <a:r>
              <a:rPr lang="en-US" dirty="0" err="1" smtClean="0"/>
              <a:t>Drucker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6800" y="1645285"/>
            <a:ext cx="4019638" cy="4744403"/>
          </a:xfrm>
        </p:spPr>
        <p:txBody>
          <a:bodyPr/>
          <a:lstStyle/>
          <a:p>
            <a:r>
              <a:rPr lang="en-US" dirty="0"/>
              <a:t>We must seek out patterns among seemingly unconnected data and disciplines to gain valuable insights.</a:t>
            </a:r>
          </a:p>
          <a:p>
            <a:r>
              <a:rPr lang="en-US" dirty="0" smtClean="0"/>
              <a:t>Businesses are complex systems, optimizing a single element is rarely creates lasting value.</a:t>
            </a:r>
          </a:p>
          <a:p>
            <a:r>
              <a:rPr lang="en-US" dirty="0" smtClean="0"/>
              <a:t>It took 50 years for organizations</a:t>
            </a:r>
            <a:br>
              <a:rPr lang="en-US" dirty="0" smtClean="0"/>
            </a:br>
            <a:r>
              <a:rPr lang="en-US" dirty="0" smtClean="0"/>
              <a:t>to fully leverage transactions systems, so it will time to realize significant value from knowledge, information and data.</a:t>
            </a:r>
          </a:p>
          <a:p>
            <a:r>
              <a:rPr lang="en-US" dirty="0" smtClean="0"/>
              <a:t>What gets measured, gets done.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Peter Drucker: The Father of Modern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http://barnraisersllc.com/wp-content/uploads/2011/11/Peter_Drucker_Coach_Library_T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627563" y="1738360"/>
            <a:ext cx="4021137" cy="4651327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loud\Bradley Nixon - 12-3463 - Analytical capabilities Walmart\Working files\Final Images\iStock_000018933923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8000">
                <a:schemeClr val="tx1">
                  <a:alpha val="32000"/>
                </a:schemeClr>
              </a:gs>
              <a:gs pos="69000">
                <a:schemeClr val="tx1">
                  <a:alpha val="0"/>
                </a:schemeClr>
              </a:gs>
            </a:gsLst>
            <a:lin ang="16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6050" y="3263897"/>
            <a:ext cx="8152650" cy="100297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</a:rPr>
              <a:t>Big Data Analytics is a Game Changer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99" y="4357201"/>
            <a:ext cx="8151518" cy="1891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</a:rPr>
              <a:t>This is your moment…</a:t>
            </a:r>
            <a:br>
              <a:rPr lang="en-US" sz="44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</a:rPr>
              <a:t>Will your organization be ready?</a:t>
            </a:r>
            <a:endParaRPr lang="en-US" sz="4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Copyright © 2013 Accenture  All rights reserved.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0809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join our research:	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lvl="3" indent="-457200"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dirty="0"/>
              <a:t>Take our 15 min Data Scientist survey </a:t>
            </a:r>
            <a:r>
              <a:rPr lang="en-US" dirty="0" smtClean="0"/>
              <a:t>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://www7.intellisurvey.com/run/rn01166572?pan=104</a:t>
            </a:r>
            <a:r>
              <a:rPr lang="en-US" dirty="0"/>
              <a:t> </a:t>
            </a:r>
          </a:p>
          <a:p>
            <a:pPr marL="457200" lvl="3" indent="-457200">
              <a:spcAft>
                <a:spcPts val="1200"/>
              </a:spcAft>
              <a:buClrTx/>
              <a:buFont typeface="+mj-lt"/>
              <a:buAutoNum type="arabicPeriod"/>
            </a:pPr>
            <a:r>
              <a:rPr lang="en-US" dirty="0"/>
              <a:t>2. Share your data monetization stories with me at </a:t>
            </a:r>
            <a:r>
              <a:rPr lang="en-US" dirty="0">
                <a:hlinkClick r:id="rId4"/>
              </a:rPr>
              <a:t>jeanne.g.harris@accenture.com</a:t>
            </a:r>
            <a:endParaRPr lang="en-US" dirty="0"/>
          </a:p>
          <a:p>
            <a:pPr marL="457200" lvl="3" indent="-457200">
              <a:spcAft>
                <a:spcPts val="1200"/>
              </a:spcAft>
              <a:buClrTx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0088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Changing Technological Innovations Create Darwinian Challenges.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6800" y="1152032"/>
            <a:ext cx="2641688" cy="32866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Technological advances are radically transforming the way we create, locate, access, analyze and present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96889" y="5424157"/>
            <a:ext cx="5508624" cy="8002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3600" dirty="0">
                <a:solidFill>
                  <a:srgbClr val="FF0000"/>
                </a:solidFill>
              </a:rPr>
              <a:t>But will they transform how </a:t>
            </a:r>
            <a:r>
              <a:rPr lang="en-US" sz="3600" dirty="0" smtClean="0">
                <a:solidFill>
                  <a:srgbClr val="FF0000"/>
                </a:solidFill>
              </a:rPr>
              <a:t>businesses </a:t>
            </a:r>
            <a:r>
              <a:rPr lang="en-US" sz="3600" dirty="0">
                <a:solidFill>
                  <a:srgbClr val="FF0000"/>
                </a:solidFill>
              </a:rPr>
              <a:t>use </a:t>
            </a:r>
            <a:r>
              <a:rPr lang="en-US" sz="3600" dirty="0" smtClean="0">
                <a:solidFill>
                  <a:srgbClr val="FF0000"/>
                </a:solidFill>
              </a:rPr>
              <a:t>data?</a:t>
            </a:r>
            <a:endParaRPr lang="en-US" sz="3600" dirty="0"/>
          </a:p>
        </p:txBody>
      </p:sp>
      <p:pic>
        <p:nvPicPr>
          <p:cNvPr id="7" name="Picture 2" descr="\\JBWServer\Shared\Clients\Presentations\Accenture\Laurie Schiro - 13-0592 - Strata Deck updates\Working Files\Final Images\iStock_000016249546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4" y="1265237"/>
            <a:ext cx="5400675" cy="4050507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1272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loud\Bradley Nixon - 12-3463 - Analytical capabilities Walmart\Working files\Final Images\iStock_000018933923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8000">
                <a:schemeClr val="tx1">
                  <a:alpha val="32000"/>
                </a:schemeClr>
              </a:gs>
              <a:gs pos="69000">
                <a:schemeClr val="tx1">
                  <a:alpha val="0"/>
                </a:schemeClr>
              </a:gs>
            </a:gsLst>
            <a:lin ang="16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6050" y="3384917"/>
            <a:ext cx="8152650" cy="100297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</a:rPr>
              <a:t>Big Data Analytics is a Game Changer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99" y="4494361"/>
            <a:ext cx="8151518" cy="1891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 pitchFamily="34" charset="0"/>
              </a:rPr>
              <a:t>This is your moment…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ial" pitchFamily="34" charset="0"/>
              </a:rPr>
              <a:t>Are you ready?</a:t>
            </a:r>
            <a:endParaRPr lang="en-US" sz="4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Copyright © 2013 Accenture  All rights reserved.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7016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6800" y="0"/>
            <a:ext cx="8151900" cy="1002979"/>
          </a:xfrm>
        </p:spPr>
        <p:txBody>
          <a:bodyPr/>
          <a:lstStyle/>
          <a:p>
            <a:r>
              <a:rPr lang="en-AU" dirty="0" smtClean="0"/>
              <a:t>Recognize the patterns. . . </a:t>
            </a:r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pic>
        <p:nvPicPr>
          <p:cNvPr id="1026" name="Picture 2" descr="C:\Users\jeanne.g.harris\Downloads\groundhog d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627563" y="1265238"/>
            <a:ext cx="3530664" cy="512445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ne.g.harris\Downloads\field-of-dreams-dvdcov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89" y="1273558"/>
            <a:ext cx="3587520" cy="511733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748609" y="2214628"/>
            <a:ext cx="2788920" cy="2819400"/>
          </a:xfrm>
          <a:prstGeom prst="noSmoking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496800" y="40548"/>
            <a:ext cx="8151900" cy="1002979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600" kern="1200" spc="0" baseline="0" dirty="0" smtClean="0">
                <a:solidFill>
                  <a:schemeClr val="tx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it’s going to be déjà vu all over again.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4556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Business executives may 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have big data déjà vu too.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96800" y="1990165"/>
            <a:ext cx="4019638" cy="4399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It’s 1998: Data Deluge is a reality.</a:t>
            </a:r>
          </a:p>
          <a:p>
            <a:r>
              <a:rPr lang="en-US" dirty="0" smtClean="0"/>
              <a:t>We’ve just begun to tap the potential of transaction and web data to gain insight or make decisions.</a:t>
            </a:r>
          </a:p>
          <a:p>
            <a:r>
              <a:rPr lang="en-US" dirty="0" smtClean="0"/>
              <a:t>Enterprise transaction systems add value, but are slower to yield valuable managerial information.</a:t>
            </a:r>
          </a:p>
          <a:p>
            <a:r>
              <a:rPr lang="en-US" dirty="0" smtClean="0"/>
              <a:t>Few companies routinely and consistently leverage high </a:t>
            </a:r>
            <a:br>
              <a:rPr lang="en-US" dirty="0" smtClean="0"/>
            </a:br>
            <a:r>
              <a:rPr lang="en-US" dirty="0" smtClean="0"/>
              <a:t>volume external data to realize major business outcomes.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800" y="0"/>
            <a:ext cx="8418600" cy="1002979"/>
          </a:xfrm>
        </p:spPr>
        <p:txBody>
          <a:bodyPr/>
          <a:lstStyle/>
          <a:p>
            <a:r>
              <a:rPr lang="en-US" dirty="0" smtClean="0"/>
              <a:t>Realizing Value is Critical, but Remains Elusive to Many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Copyright © 2013 Accenture 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39397" name="Picture 5" descr="coas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380"/>
          <a:stretch/>
        </p:blipFill>
        <p:spPr bwMode="auto">
          <a:xfrm>
            <a:off x="3392401" y="1398589"/>
            <a:ext cx="5751600" cy="4991099"/>
          </a:xfrm>
          <a:prstGeom prst="rect">
            <a:avLst/>
          </a:prstGeom>
          <a:noFill/>
          <a:ln w="12700">
            <a:noFill/>
          </a:ln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6800" y="0"/>
            <a:ext cx="8647200" cy="1002979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600" kern="1200" spc="0" baseline="0" dirty="0" smtClean="0">
                <a:solidFill>
                  <a:schemeClr val="tx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Executives understand that having lots of data, technology and data scientists is just the starting point. </a:t>
            </a:r>
            <a:endParaRPr lang="en-A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96800" y="1162003"/>
            <a:ext cx="8151900" cy="5257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“Having analytical capabilities and the best data in the world doesn’t create competitive advantage. Changing the way the business </a:t>
            </a:r>
            <a:r>
              <a:rPr lang="en-US" sz="2400" dirty="0" smtClean="0">
                <a:solidFill>
                  <a:schemeClr val="accent1"/>
                </a:solidFill>
              </a:rPr>
              <a:t>uses it </a:t>
            </a:r>
            <a:r>
              <a:rPr lang="en-US" sz="2400" dirty="0" smtClean="0">
                <a:solidFill>
                  <a:schemeClr val="accent2"/>
                </a:solidFill>
              </a:rPr>
              <a:t>is the only way to create advantage.” </a:t>
            </a:r>
          </a:p>
          <a:p>
            <a:pPr marL="0" indent="0">
              <a:buNone/>
            </a:pPr>
            <a:r>
              <a:rPr lang="en-US" sz="1800" dirty="0" smtClean="0"/>
              <a:t>– Steven </a:t>
            </a:r>
            <a:r>
              <a:rPr lang="en-US" sz="1800" dirty="0" err="1" smtClean="0"/>
              <a:t>Udvarhelyi</a:t>
            </a:r>
            <a:r>
              <a:rPr lang="en-US" sz="1800" dirty="0" smtClean="0"/>
              <a:t>, MD, Senior Vice President and Chief Medical Officer, Independence Blue Cross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“</a:t>
            </a:r>
            <a:r>
              <a:rPr lang="en-US" sz="2400" dirty="0" smtClean="0">
                <a:solidFill>
                  <a:schemeClr val="accent1"/>
                </a:solidFill>
              </a:rPr>
              <a:t>I'm not interested in data; </a:t>
            </a:r>
            <a:r>
              <a:rPr lang="en-US" sz="2400" dirty="0" smtClean="0">
                <a:solidFill>
                  <a:schemeClr val="accent4"/>
                </a:solidFill>
              </a:rPr>
              <a:t>I'm interested in translating data into information for decision making. . . . So you take data, you turn it into information, you apply it, and you make better decisions because you know more than anybody else. I think that's </a:t>
            </a:r>
            <a:r>
              <a:rPr lang="en-US" sz="2400" dirty="0" smtClean="0">
                <a:solidFill>
                  <a:schemeClr val="accent1"/>
                </a:solidFill>
              </a:rPr>
              <a:t>real power </a:t>
            </a:r>
            <a:r>
              <a:rPr lang="en-US" sz="2400" dirty="0" smtClean="0">
                <a:solidFill>
                  <a:schemeClr val="accent4"/>
                </a:solidFill>
              </a:rPr>
              <a:t>—and that was </a:t>
            </a:r>
            <a:r>
              <a:rPr lang="en-US" sz="2400" dirty="0" smtClean="0">
                <a:solidFill>
                  <a:schemeClr val="accent1"/>
                </a:solidFill>
              </a:rPr>
              <a:t>our hidden advantage</a:t>
            </a:r>
            <a:r>
              <a:rPr lang="en-US" sz="2400" dirty="0" smtClean="0">
                <a:solidFill>
                  <a:schemeClr val="accent4"/>
                </a:solidFill>
              </a:rPr>
              <a:t> for years.”</a:t>
            </a:r>
          </a:p>
          <a:p>
            <a:pPr marL="0" indent="0">
              <a:buNone/>
            </a:pPr>
            <a:r>
              <a:rPr lang="en-US" sz="1800" dirty="0" smtClean="0"/>
              <a:t>– Leonard Schaeffer, Retired CEO, </a:t>
            </a:r>
            <a:r>
              <a:rPr lang="en-US" sz="1800" dirty="0" err="1" smtClean="0"/>
              <a:t>Wellpoint</a:t>
            </a:r>
            <a:endParaRPr 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3667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lytics Journey_v5_1.jpg"/>
          <p:cNvPicPr>
            <a:picLocks noChangeAspect="1"/>
          </p:cNvPicPr>
          <p:nvPr/>
        </p:nvPicPr>
        <p:blipFill>
          <a:blip r:embed="rId3"/>
          <a:srcRect l="700" b="462"/>
          <a:stretch>
            <a:fillRect/>
          </a:stretch>
        </p:blipFill>
        <p:spPr>
          <a:xfrm>
            <a:off x="-18387" y="0"/>
            <a:ext cx="9162387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F28900-96BB-440E-8AB3-1D49870099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9079" y="422930"/>
            <a:ext cx="79891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00"/>
                </a:solidFill>
              </a:rPr>
              <a:t>Bridging the Gap in The Analytics Journey to ROI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19869" y="1352939"/>
            <a:ext cx="1670179" cy="270588"/>
            <a:chOff x="5019869" y="1352939"/>
            <a:chExt cx="1670179" cy="270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019869" y="1352939"/>
              <a:ext cx="0" cy="27058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90048" y="1352939"/>
              <a:ext cx="0" cy="27058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9869" y="1488233"/>
              <a:ext cx="1670179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own Arrow 15"/>
          <p:cNvSpPr/>
          <p:nvPr/>
        </p:nvSpPr>
        <p:spPr>
          <a:xfrm rot="10800000">
            <a:off x="5652649" y="1623527"/>
            <a:ext cx="404618" cy="1238315"/>
          </a:xfrm>
          <a:prstGeom prst="downArrow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2957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trust is the #1 barrier to the widespread adoption and impact of big data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27562" y="1203603"/>
            <a:ext cx="4021137" cy="5100021"/>
          </a:xfrm>
        </p:spPr>
        <p:txBody>
          <a:bodyPr lIns="0" tIns="0" rIns="0" bIns="0">
            <a:noAutofit/>
          </a:bodyPr>
          <a:lstStyle/>
          <a:p>
            <a:pPr>
              <a:spcAft>
                <a:spcPts val="0"/>
              </a:spcAft>
            </a:pPr>
            <a:r>
              <a:rPr lang="en-AU" dirty="0">
                <a:solidFill>
                  <a:srgbClr val="00AA99"/>
                </a:solidFill>
              </a:rPr>
              <a:t>“Data scientists, you think you’re hot stuff.  But </a:t>
            </a:r>
            <a:r>
              <a:rPr lang="en-AU" dirty="0" smtClean="0">
                <a:solidFill>
                  <a:srgbClr val="00AA99"/>
                </a:solidFill>
              </a:rPr>
              <a:t>as an </a:t>
            </a:r>
            <a:r>
              <a:rPr lang="en-AU" dirty="0">
                <a:solidFill>
                  <a:srgbClr val="00AA99"/>
                </a:solidFill>
              </a:rPr>
              <a:t>executive accountable for business results, </a:t>
            </a:r>
            <a:r>
              <a:rPr lang="en-AU" dirty="0" smtClean="0">
                <a:solidFill>
                  <a:srgbClr val="00AA99"/>
                </a:solidFill>
              </a:rPr>
              <a:t>guess </a:t>
            </a:r>
            <a:r>
              <a:rPr lang="en-AU" dirty="0">
                <a:solidFill>
                  <a:srgbClr val="00AA99"/>
                </a:solidFill>
              </a:rPr>
              <a:t>what? You don’t understand me or my business. You don’t speak my language  So I just don’t trust you or your fancy systems.”  </a:t>
            </a:r>
          </a:p>
          <a:p>
            <a:pPr>
              <a:spcAft>
                <a:spcPts val="0"/>
              </a:spcAft>
            </a:pPr>
            <a:r>
              <a:rPr lang="en-AU" dirty="0"/>
              <a:t>We must forge </a:t>
            </a:r>
            <a:r>
              <a:rPr lang="en-AU" dirty="0" smtClean="0"/>
              <a:t>trusting</a:t>
            </a:r>
            <a:r>
              <a:rPr lang="en-AU" dirty="0"/>
              <a:t>, collaborative and effective working relationships with decision makers</a:t>
            </a:r>
            <a:r>
              <a:rPr lang="en-AU" dirty="0" smtClean="0"/>
              <a:t>.</a:t>
            </a:r>
          </a:p>
          <a:p>
            <a:pPr marL="268288" indent="-268288">
              <a:spcAft>
                <a:spcPts val="0"/>
              </a:spcAft>
            </a:pPr>
            <a:r>
              <a:rPr lang="en-US" dirty="0"/>
              <a:t>Data scientists need </a:t>
            </a:r>
            <a:r>
              <a:rPr lang="en-US" dirty="0" smtClean="0"/>
              <a:t>business acumen, industry knowledge, communications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coaching skills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Copyright © 2013 Accenture  All rights reserved.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96888" y="1265237"/>
            <a:ext cx="4019550" cy="512445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6019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ure template">
  <a:themeElements>
    <a:clrScheme name="Custom 152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FF0000"/>
      </a:accent1>
      <a:accent2>
        <a:srgbClr val="00AA99"/>
      </a:accent2>
      <a:accent3>
        <a:srgbClr val="88DD00"/>
      </a:accent3>
      <a:accent4>
        <a:srgbClr val="003344"/>
      </a:accent4>
      <a:accent5>
        <a:srgbClr val="FF0000"/>
      </a:accent5>
      <a:accent6>
        <a:srgbClr val="00AA99"/>
      </a:accent6>
      <a:hlink>
        <a:srgbClr val="00AA99"/>
      </a:hlink>
      <a:folHlink>
        <a:srgbClr val="0033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Top_WHT_2</Template>
  <TotalTime>0</TotalTime>
  <Words>1395</Words>
  <Application>Microsoft Macintosh PowerPoint</Application>
  <PresentationFormat>On-screen Show (4:3)</PresentationFormat>
  <Paragraphs>178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MS PGothic</vt:lpstr>
      <vt:lpstr>Accenture template</vt:lpstr>
      <vt:lpstr>Getting Big Benefits from Big Data</vt:lpstr>
      <vt:lpstr>Peter Drucker: The Father of Modern Management</vt:lpstr>
      <vt:lpstr>Game Changing Technological Innovations Create Darwinian Challenges.</vt:lpstr>
      <vt:lpstr>Big Data Analytics is a Game Changer</vt:lpstr>
      <vt:lpstr>Recognize the patterns. . .  </vt:lpstr>
      <vt:lpstr>Realizing Value is Critical, but Remains Elusive to Many</vt:lpstr>
      <vt:lpstr>Executives understand that having lots of data, technology and data scientists is just the starting point. </vt:lpstr>
      <vt:lpstr>Slide 8</vt:lpstr>
      <vt:lpstr>Lack of trust is the #1 barrier to the widespread adoption and impact of big data</vt:lpstr>
      <vt:lpstr>Channel your passion for big data into topics that have a major impact on business performance</vt:lpstr>
      <vt:lpstr>Behaviors of Great Data-Driven, Analytical Leaders</vt:lpstr>
      <vt:lpstr>Many managers remain unconvinced that data is key to gaining insights, making decisions and improving performance</vt:lpstr>
      <vt:lpstr>Emerging managerial literacies</vt:lpstr>
      <vt:lpstr>We must prepare our workforce for a data-driven future</vt:lpstr>
      <vt:lpstr>Educate information workers to avoid common errors and make better data-driven decisions. </vt:lpstr>
      <vt:lpstr>Data is a strategic asset, so start treating it like one. How must the traditional IT perspective evolve for big data?  </vt:lpstr>
      <vt:lpstr>Data is a strategic asset, so organizations need to start treating it like one.</vt:lpstr>
      <vt:lpstr>Consider how you can monetize your data</vt:lpstr>
      <vt:lpstr>Embed data and insights into processes to make better decisions</vt:lpstr>
      <vt:lpstr>Big Data Analytics is a Game Changer</vt:lpstr>
      <vt:lpstr>To join our research: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2013-02-26T03:57:18Z</dcterms:created>
  <dcterms:modified xsi:type="dcterms:W3CDTF">2013-02-26T03:57:35Z</dcterms:modified>
</cp:coreProperties>
</file>